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47253525" cy="33413700"/>
  <p:notesSz cx="6858000" cy="9144000"/>
  <p:embeddedFontLst>
    <p:embeddedFont>
      <p:font typeface="Mali" panose="020B0604020202020204" charset="-34"/>
      <p:regular r:id="rId4"/>
      <p:bold r:id="rId5"/>
      <p:italic r:id="rId6"/>
      <p:boldItalic r:id="rId7"/>
    </p:embeddedFont>
    <p:embeddedFont>
      <p:font typeface="Comic Neue" panose="020B0604020202020204" charset="0"/>
      <p:regular r:id="rId8"/>
      <p:bold r:id="rId9"/>
      <p:italic r:id="rId10"/>
      <p:boldItalic r:id="rId11"/>
    </p:embeddedFont>
    <p:embeddedFont>
      <p:font typeface="Mali Medium" panose="020B0604020202020204" charset="-34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524">
          <p15:clr>
            <a:srgbClr val="A4A3A4"/>
          </p15:clr>
        </p15:guide>
        <p15:guide id="2" pos="14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2"/>
    <p:restoredTop sz="94694"/>
  </p:normalViewPr>
  <p:slideViewPr>
    <p:cSldViewPr snapToGrid="0">
      <p:cViewPr varScale="1">
        <p:scale>
          <a:sx n="26" d="100"/>
          <a:sy n="26" d="100"/>
        </p:scale>
        <p:origin x="324" y="156"/>
      </p:cViewPr>
      <p:guideLst>
        <p:guide orient="horz" pos="10524"/>
        <p:guide pos="148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665" y="685800"/>
            <a:ext cx="48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643ba2ff6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643ba2ff6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10818" y="4836980"/>
            <a:ext cx="44032500" cy="13333200"/>
          </a:xfrm>
          <a:prstGeom prst="rect">
            <a:avLst/>
          </a:prstGeom>
        </p:spPr>
        <p:txBody>
          <a:bodyPr spcFirstLastPara="1" wrap="square" lIns="492850" tIns="492850" rIns="492850" bIns="4928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900"/>
              <a:buNone/>
              <a:defRPr sz="27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10775" y="18411316"/>
            <a:ext cx="44032500" cy="51495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610775" y="2891014"/>
            <a:ext cx="44032500" cy="37203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610775" y="7486819"/>
            <a:ext cx="20671200" cy="221931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2pPr>
            <a:lvl3pPr marL="1371600" lvl="2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3pPr>
            <a:lvl4pPr marL="1828800" lvl="3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4pPr>
            <a:lvl5pPr marL="2286000" lvl="4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5pPr>
            <a:lvl6pPr marL="2743200" lvl="5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6pPr>
            <a:lvl7pPr marL="3200400" lvl="6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7pPr>
            <a:lvl8pPr marL="3657600" lvl="7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8pPr>
            <a:lvl9pPr marL="4114800" lvl="8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4972434" y="7486819"/>
            <a:ext cx="20671200" cy="221931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2pPr>
            <a:lvl3pPr marL="1371600" lvl="2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3pPr>
            <a:lvl4pPr marL="1828800" lvl="3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4pPr>
            <a:lvl5pPr marL="2286000" lvl="4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5pPr>
            <a:lvl6pPr marL="2743200" lvl="5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6pPr>
            <a:lvl7pPr marL="3200400" lvl="6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7pPr>
            <a:lvl8pPr marL="3657600" lvl="7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8pPr>
            <a:lvl9pPr marL="4114800" lvl="8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610775" y="2891014"/>
            <a:ext cx="44032500" cy="37203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610775" y="3609342"/>
            <a:ext cx="14510400" cy="4909200"/>
          </a:xfrm>
          <a:prstGeom prst="rect">
            <a:avLst/>
          </a:prstGeom>
        </p:spPr>
        <p:txBody>
          <a:bodyPr spcFirstLastPara="1" wrap="square" lIns="492850" tIns="492850" rIns="492850" bIns="4928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610775" y="9027253"/>
            <a:ext cx="14510400" cy="206550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marL="457200" lvl="0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1pPr>
            <a:lvl2pPr marL="914400" lvl="1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2pPr>
            <a:lvl3pPr marL="1371600" lvl="2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3pPr>
            <a:lvl4pPr marL="1828800" lvl="3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4pPr>
            <a:lvl5pPr marL="2286000" lvl="4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5pPr>
            <a:lvl6pPr marL="2743200" lvl="5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6pPr>
            <a:lvl7pPr marL="3200400" lvl="6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7pPr>
            <a:lvl8pPr marL="3657600" lvl="7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 sz="6700"/>
            </a:lvl8pPr>
            <a:lvl9pPr marL="4114800" lvl="8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 sz="6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533469" y="2924308"/>
            <a:ext cx="32906400" cy="265740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1pPr>
            <a:lvl2pPr lvl="1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2pPr>
            <a:lvl3pPr lvl="2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3pPr>
            <a:lvl4pPr lvl="3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4pPr>
            <a:lvl5pPr lvl="4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5pPr>
            <a:lvl6pPr lvl="5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6pPr>
            <a:lvl7pPr lvl="6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7pPr>
            <a:lvl8pPr lvl="7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8pPr>
            <a:lvl9pPr lvl="8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3626763" y="-812"/>
            <a:ext cx="23626500" cy="3341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92850" tIns="492850" rIns="492850" bIns="49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372027" y="8011070"/>
            <a:ext cx="20903700" cy="9629400"/>
          </a:xfrm>
          <a:prstGeom prst="rect">
            <a:avLst/>
          </a:prstGeom>
        </p:spPr>
        <p:txBody>
          <a:bodyPr spcFirstLastPara="1" wrap="square" lIns="492850" tIns="492850" rIns="492850" bIns="4928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500"/>
              <a:buNone/>
              <a:defRPr sz="22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372027" y="18209606"/>
            <a:ext cx="20903700" cy="80226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5525895" y="4703806"/>
            <a:ext cx="19828200" cy="240051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610775" y="27483069"/>
            <a:ext cx="31000500" cy="3930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610775" y="7185716"/>
            <a:ext cx="44032500" cy="12755100"/>
          </a:xfrm>
          <a:prstGeom prst="rect">
            <a:avLst/>
          </a:prstGeom>
        </p:spPr>
        <p:txBody>
          <a:bodyPr spcFirstLastPara="1" wrap="square" lIns="492850" tIns="492850" rIns="492850" bIns="4928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600"/>
              <a:buNone/>
              <a:defRPr sz="64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10775" y="20477788"/>
            <a:ext cx="44032500" cy="8450400"/>
          </a:xfrm>
          <a:prstGeom prst="rect">
            <a:avLst/>
          </a:prstGeom>
        </p:spPr>
        <p:txBody>
          <a:bodyPr spcFirstLastPara="1" wrap="square" lIns="492850" tIns="492850" rIns="492850" bIns="492850" anchor="t" anchorCtr="0">
            <a:normAutofit/>
          </a:bodyPr>
          <a:lstStyle>
            <a:lvl1pPr marL="457200" lvl="0" indent="-838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10775" y="2891014"/>
            <a:ext cx="44032500" cy="37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2850" tIns="492850" rIns="492850" bIns="492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None/>
              <a:defRPr sz="15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10775" y="7486819"/>
            <a:ext cx="44032500" cy="221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2850" tIns="492850" rIns="492850" bIns="492850" anchor="t" anchorCtr="0">
            <a:normAutofit/>
          </a:bodyPr>
          <a:lstStyle>
            <a:lvl1pPr marL="457200" lvl="0" indent="-838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3783191" y="30293638"/>
            <a:ext cx="2835300" cy="25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2850" tIns="492850" rIns="492850" bIns="492850" anchor="ctr" anchorCtr="0">
            <a:normAutofit/>
          </a:bodyPr>
          <a:lstStyle>
            <a:lvl1pPr lvl="0" algn="r">
              <a:buNone/>
              <a:defRPr sz="5400">
                <a:solidFill>
                  <a:schemeClr val="dk2"/>
                </a:solidFill>
              </a:defRPr>
            </a:lvl1pPr>
            <a:lvl2pPr lvl="1" algn="r">
              <a:buNone/>
              <a:defRPr sz="5400">
                <a:solidFill>
                  <a:schemeClr val="dk2"/>
                </a:solidFill>
              </a:defRPr>
            </a:lvl2pPr>
            <a:lvl3pPr lvl="2" algn="r">
              <a:buNone/>
              <a:defRPr sz="5400">
                <a:solidFill>
                  <a:schemeClr val="dk2"/>
                </a:solidFill>
              </a:defRPr>
            </a:lvl3pPr>
            <a:lvl4pPr lvl="3" algn="r">
              <a:buNone/>
              <a:defRPr sz="5400">
                <a:solidFill>
                  <a:schemeClr val="dk2"/>
                </a:solidFill>
              </a:defRPr>
            </a:lvl4pPr>
            <a:lvl5pPr lvl="4" algn="r">
              <a:buNone/>
              <a:defRPr sz="5400">
                <a:solidFill>
                  <a:schemeClr val="dk2"/>
                </a:solidFill>
              </a:defRPr>
            </a:lvl5pPr>
            <a:lvl6pPr lvl="5" algn="r">
              <a:buNone/>
              <a:defRPr sz="5400">
                <a:solidFill>
                  <a:schemeClr val="dk2"/>
                </a:solidFill>
              </a:defRPr>
            </a:lvl6pPr>
            <a:lvl7pPr lvl="6" algn="r">
              <a:buNone/>
              <a:defRPr sz="5400">
                <a:solidFill>
                  <a:schemeClr val="dk2"/>
                </a:solidFill>
              </a:defRPr>
            </a:lvl7pPr>
            <a:lvl8pPr lvl="7" algn="r">
              <a:buNone/>
              <a:defRPr sz="5400">
                <a:solidFill>
                  <a:schemeClr val="dk2"/>
                </a:solidFill>
              </a:defRPr>
            </a:lvl8pPr>
            <a:lvl9pPr lvl="8" algn="r">
              <a:buNone/>
              <a:defRPr sz="5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://oasis.col.org/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s://open.ubc.ca/oer-accessibility-toolkit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ercommons.org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search.creativecommons.org/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hyperlink" Target="https://open-educational-resources.de/wp-content/uploads/graphic_TASLL-rule_OER-2.pdf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/>
        </p:nvSpPr>
        <p:spPr>
          <a:xfrm>
            <a:off x="38190430" y="6846327"/>
            <a:ext cx="7926669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8000" dirty="0" err="1">
                <a:solidFill>
                  <a:srgbClr val="C00000"/>
                </a:solidFill>
                <a:latin typeface="Mali"/>
                <a:ea typeface="Mali"/>
                <a:cs typeface="Mali"/>
                <a:sym typeface="Mali"/>
              </a:rPr>
              <a:t>Zrobione</a:t>
            </a:r>
            <a:r>
              <a:rPr lang="de" sz="8000" dirty="0">
                <a:solidFill>
                  <a:srgbClr val="C00000"/>
                </a:solidFill>
                <a:latin typeface="Mali"/>
                <a:ea typeface="Mali"/>
                <a:cs typeface="Mali"/>
                <a:sym typeface="Mali"/>
              </a:rPr>
              <a:t>! – </a:t>
            </a:r>
            <a:endParaRPr sz="8000" dirty="0">
              <a:solidFill>
                <a:srgbClr val="C00000"/>
              </a:solidFill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8000" dirty="0">
                <a:solidFill>
                  <a:srgbClr val="C00000"/>
                </a:solidFill>
                <a:latin typeface="Mali"/>
                <a:ea typeface="Mali"/>
                <a:cs typeface="Mali"/>
                <a:sym typeface="Mali"/>
              </a:rPr>
              <a:t>Sprawdź, czy aby na pewno</a:t>
            </a:r>
            <a:r>
              <a:rPr lang="pl-PL" sz="8000" dirty="0">
                <a:solidFill>
                  <a:srgbClr val="C00000"/>
                </a:solidFill>
                <a:latin typeface="Mali"/>
                <a:ea typeface="Mali"/>
                <a:cs typeface="Mali"/>
                <a:sym typeface="Mali"/>
              </a:rPr>
              <a:t>?</a:t>
            </a:r>
            <a:endParaRPr sz="8000" dirty="0">
              <a:solidFill>
                <a:srgbClr val="C00000"/>
              </a:solidFill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38495225" y="11185490"/>
            <a:ext cx="7969500" cy="1558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Zasób korzysta z otwartego formatu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(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np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.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html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, h5p,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pdf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).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Licencja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CC (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np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. CC BY),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identyfikator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wersji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(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np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. 4.0 International) i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oznaczenie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autorstwa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są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podane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wraz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zasobem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Tekst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licencji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jest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powiązany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linkiem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URL.</a:t>
            </a:r>
            <a:endParaRPr lang="pl-PL"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OZE został właściwie opisany 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(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metadane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).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Materiały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innych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osób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mają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odpowiednie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licencje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lvl="0">
              <a:lnSpc>
                <a:spcPct val="115000"/>
              </a:lnSpc>
            </a:pP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Inne materiały zostały uznane zgodnie ze swoją licencją – </a:t>
            </a:r>
            <a:r>
              <a:rPr lang="de" sz="3000" b="1" dirty="0">
                <a:solidFill>
                  <a:srgbClr val="009CD4"/>
                </a:solidFill>
                <a:latin typeface="Comic Neue"/>
                <a:ea typeface="Comic Neue"/>
                <a:cs typeface="Comic Neue"/>
                <a:sym typeface="Comic Neue"/>
              </a:rPr>
              <a:t>zobacz  </a:t>
            </a:r>
            <a:r>
              <a:rPr lang="de" sz="3000" b="1" u="sng" dirty="0">
                <a:solidFill>
                  <a:srgbClr val="0097A7"/>
                </a:solidFill>
                <a:latin typeface="Comic Neue"/>
                <a:ea typeface="Comic Neue"/>
                <a:cs typeface="Comic Neue"/>
                <a:sym typeface="Comic Neue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praktyczna zasada </a:t>
            </a:r>
            <a:r>
              <a:rPr lang="de" sz="3000" b="1" u="sng" dirty="0">
                <a:solidFill>
                  <a:srgbClr val="009CD4"/>
                </a:solidFill>
                <a:latin typeface="Comic Neue"/>
                <a:ea typeface="Comic Neue"/>
                <a:cs typeface="Comic Neue"/>
                <a:sym typeface="Comic Neue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TASLL</a:t>
            </a:r>
            <a:r>
              <a:rPr lang="pl-PL" sz="3000" b="1" u="sng" dirty="0">
                <a:solidFill>
                  <a:schemeClr val="hlink"/>
                </a:solidFill>
                <a:latin typeface="Comic Neue"/>
                <a:ea typeface="Comic Neue"/>
                <a:cs typeface="Comic Neue"/>
                <a:sym typeface="Comic Neue"/>
              </a:rPr>
              <a:t/>
            </a:r>
            <a:br>
              <a:rPr lang="pl-PL" sz="3000" b="1" u="sng" dirty="0">
                <a:solidFill>
                  <a:schemeClr val="hlink"/>
                </a:solidFill>
                <a:latin typeface="Comic Neue"/>
                <a:ea typeface="Comic Neue"/>
                <a:cs typeface="Comic Neue"/>
                <a:sym typeface="Comic Neue"/>
              </a:rPr>
            </a:b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Zmiany w istniej</a:t>
            </a:r>
            <a:r>
              <a:rPr lang="pl-PL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ą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cych zasobach są wyjaśnione.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OZE został opublikowany (w repozytorium lub na własnej stornie interntowej).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Znajomi wiedzą o nowym OZE (krótki e-mail, </a:t>
            </a:r>
            <a:r>
              <a:rPr lang="pl-PL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bezpośrednia konwersacja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)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Planuje sie ponownie użyć OZE lub jego składniki (w innych </a:t>
            </a:r>
            <a:r>
              <a:rPr lang="pl-PL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kursach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lub następnych semestrach).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1425750" y="694600"/>
            <a:ext cx="25151700" cy="4431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Neue"/>
                <a:ea typeface="Comic Neue"/>
                <a:cs typeface="Comic Neue"/>
                <a:sym typeface="Comic Neue"/>
              </a:rPr>
              <a:t>Kanwa do tworzenia otwartych zasobów edukacyjnych (OZE)</a:t>
            </a:r>
            <a:endParaRPr sz="12000" b="1" dirty="0">
              <a:solidFill>
                <a:schemeClr val="tx1">
                  <a:lumMod val="50000"/>
                  <a:lumOff val="50000"/>
                </a:schemeClr>
              </a:solidFill>
              <a:latin typeface="Comic Neue"/>
              <a:ea typeface="Comic Neue"/>
              <a:cs typeface="Comic Neue"/>
              <a:sym typeface="Comic Neue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1571975" y="5002225"/>
            <a:ext cx="102726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PLANUJĘ</a:t>
            </a:r>
            <a:r>
              <a:rPr lang="de" sz="6000" dirty="0">
                <a:solidFill>
                  <a:srgbClr val="289548"/>
                </a:solidFill>
                <a:latin typeface="Mali Medium"/>
                <a:ea typeface="Mali Medium"/>
                <a:cs typeface="Mali Medium"/>
                <a:sym typeface="Mali Medium"/>
              </a:rPr>
              <a:t> </a:t>
            </a:r>
            <a:endParaRPr sz="6000" dirty="0">
              <a:solidFill>
                <a:srgbClr val="289548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12606200" y="5002225"/>
            <a:ext cx="97974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ABY GRUPA DOCELOWA</a:t>
            </a:r>
            <a:endParaRPr sz="6000" dirty="0">
              <a:solidFill>
                <a:srgbClr val="C00000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22955000" y="5002225"/>
            <a:ext cx="136362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OSIĄGNĘŁA CELE (EDUKACYJNE) </a:t>
            </a:r>
            <a:endParaRPr sz="6000" dirty="0">
              <a:solidFill>
                <a:srgbClr val="C00000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1566426" y="11003850"/>
            <a:ext cx="102726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SZKICE I NOTATKI</a:t>
            </a:r>
            <a:endParaRPr sz="6000" dirty="0">
              <a:solidFill>
                <a:srgbClr val="C00000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1425750" y="22482950"/>
            <a:ext cx="102726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SKŁADNIKI</a:t>
            </a:r>
            <a:endParaRPr sz="6000" dirty="0">
              <a:solidFill>
                <a:srgbClr val="C00000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29210414" y="21526815"/>
            <a:ext cx="9132414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LICENCJE</a:t>
            </a:r>
            <a:br>
              <a:rPr lang="pl-PL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</a:br>
            <a:r>
              <a:rPr lang="pl-PL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&amp; AUTORSTWO</a:t>
            </a:r>
            <a:endParaRPr sz="6000" dirty="0">
              <a:solidFill>
                <a:srgbClr val="C00000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 rot="-888617">
            <a:off x="942989" y="6781241"/>
            <a:ext cx="1809723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Slajdy 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 rot="-1056168">
            <a:off x="3271253" y="8718359"/>
            <a:ext cx="1809425" cy="800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Quiz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 rot="426540">
            <a:off x="8881969" y="5449605"/>
            <a:ext cx="3061636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Arkusz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 rot="421443">
            <a:off x="8734072" y="8820734"/>
            <a:ext cx="3061678" cy="800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Film wideo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 rot="356543">
            <a:off x="17964939" y="5995311"/>
            <a:ext cx="5239152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Wcześniejsze przygotowanie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 rot="-820785">
            <a:off x="28190116" y="5792739"/>
            <a:ext cx="5239016" cy="800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Wniosek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 rot="-701488">
            <a:off x="32289480" y="8607905"/>
            <a:ext cx="5239300" cy="80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Refleksja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 rot="-642500">
            <a:off x="12694222" y="9276276"/>
            <a:ext cx="5239237" cy="800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Kontekst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 rot="-483269">
            <a:off x="493026" y="25980522"/>
            <a:ext cx="5239284" cy="800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Dźwięk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 rot="718591">
            <a:off x="810950" y="30978226"/>
            <a:ext cx="5239244" cy="800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Teksty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 rot="-257114">
            <a:off x="17688897" y="31675081"/>
            <a:ext cx="7969580" cy="800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 err="1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Pomoc</a:t>
            </a: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 </a:t>
            </a:r>
            <a:r>
              <a:rPr lang="de" sz="4000" dirty="0" err="1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koleżanek</a:t>
            </a: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 i </a:t>
            </a:r>
            <a:r>
              <a:rPr lang="de" sz="4000" dirty="0" err="1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kolegów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 rot="-590102">
            <a:off x="23875668" y="24606059"/>
            <a:ext cx="5154092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Potrzebne oprogramowanie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9315450" y="22096152"/>
            <a:ext cx="5619576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Wyszukiwarka OZE: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30" name="Google Shape;130;p15"/>
          <p:cNvSpPr txBox="1"/>
          <p:nvPr/>
        </p:nvSpPr>
        <p:spPr>
          <a:xfrm>
            <a:off x="14935025" y="21348650"/>
            <a:ext cx="10028400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u="sng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Wyszukiwarka Creative Commons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u="sng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OE</a:t>
            </a:r>
            <a:r>
              <a:rPr lang="pl-PL" sz="4000" u="sng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</a:t>
            </a:r>
            <a:r>
              <a:rPr lang="de" sz="4000" u="sng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Commons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u="sng" dirty="0" err="1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Oasis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1847850" y="23945850"/>
            <a:ext cx="4515000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b="1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Czego</a:t>
            </a:r>
            <a:r>
              <a:rPr lang="de" sz="4000" b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4000" b="1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potrzeba</a:t>
            </a:r>
            <a:r>
              <a:rPr lang="de" sz="4000" b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?</a:t>
            </a:r>
            <a:endParaRPr sz="4000" b="1">
              <a:latin typeface="Comic Neue"/>
              <a:ea typeface="Comic Neue"/>
              <a:cs typeface="Comic Neue"/>
              <a:sym typeface="Comic Neue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6648450" y="23945850"/>
            <a:ext cx="3210000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J</a:t>
            </a:r>
            <a:r>
              <a:rPr lang="de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uż </a:t>
            </a:r>
            <a:r>
              <a:rPr lang="pl-PL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i</a:t>
            </a:r>
            <a:r>
              <a:rPr lang="de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stnieje?</a:t>
            </a:r>
            <a:endParaRPr sz="4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10096499" y="23945850"/>
            <a:ext cx="17704469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K</a:t>
            </a:r>
            <a:r>
              <a:rPr lang="de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omentarz, np. </a:t>
            </a:r>
            <a:r>
              <a:rPr lang="pl-PL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</a:t>
            </a:r>
            <a:r>
              <a:rPr lang="de" sz="4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znaczenie autorstwa i licencja materiałów innych osób</a:t>
            </a:r>
            <a:endParaRPr sz="4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</p:txBody>
      </p:sp>
      <p:pic>
        <p:nvPicPr>
          <p:cNvPr id="134" name="Google Shape;134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7671856" y="25098905"/>
            <a:ext cx="518574" cy="49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7671856" y="23560623"/>
            <a:ext cx="518574" cy="466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7671863" y="11467341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7671882" y="18805087"/>
            <a:ext cx="518574" cy="461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7671869" y="17200292"/>
            <a:ext cx="518574" cy="508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7671882" y="16074476"/>
            <a:ext cx="518574" cy="508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7671882" y="15012176"/>
            <a:ext cx="518574" cy="471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7671869" y="12928472"/>
            <a:ext cx="518574" cy="469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7671879" y="21943548"/>
            <a:ext cx="518574" cy="46930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5"/>
          <p:cNvSpPr txBox="1"/>
          <p:nvPr/>
        </p:nvSpPr>
        <p:spPr>
          <a:xfrm rot="21208602">
            <a:off x="38446620" y="27306518"/>
            <a:ext cx="8440827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OZE</a:t>
            </a:r>
            <a:r>
              <a:rPr lang="pl-PL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 w LMS nie jest</a:t>
            </a:r>
            <a:r>
              <a:rPr lang="de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 automatycznie</a:t>
            </a:r>
            <a:r>
              <a:rPr lang="pl-PL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 publikowany</a:t>
            </a:r>
            <a:r>
              <a:rPr lang="de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 </a:t>
            </a:r>
            <a:r>
              <a:rPr lang="pl-PL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/>
            </a:r>
            <a:br>
              <a:rPr lang="pl-PL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</a:br>
            <a:r>
              <a:rPr lang="de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i do</a:t>
            </a:r>
            <a:r>
              <a:rPr lang="pl-PL" sz="4000" dirty="0" err="1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stępny</a:t>
            </a:r>
            <a:r>
              <a:rPr lang="pl-PL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 dla innych!</a:t>
            </a:r>
            <a:endParaRPr sz="4000" dirty="0">
              <a:solidFill>
                <a:srgbClr val="00A7DC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45" name="Google Shape;145;p15"/>
          <p:cNvSpPr txBox="1"/>
          <p:nvPr/>
        </p:nvSpPr>
        <p:spPr>
          <a:xfrm rot="-523824">
            <a:off x="29301790" y="28693162"/>
            <a:ext cx="7060508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np. CC BY 4.0 International + </a:t>
            </a:r>
            <a:r>
              <a:rPr lang="pl-PL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nazwisko </a:t>
            </a:r>
            <a:r>
              <a:rPr lang="de" sz="4000" dirty="0">
                <a:solidFill>
                  <a:srgbClr val="00A7DC"/>
                </a:solidFill>
                <a:latin typeface="Mali Medium"/>
                <a:ea typeface="Mali Medium"/>
                <a:cs typeface="Mali Medium"/>
                <a:sym typeface="Mali Medium"/>
              </a:rPr>
              <a:t>+ instutucja lub uniwersytet</a:t>
            </a:r>
            <a:endParaRPr sz="4000" dirty="0">
              <a:solidFill>
                <a:srgbClr val="00A7DC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46" name="Google Shape;146;p15"/>
          <p:cNvSpPr txBox="1"/>
          <p:nvPr/>
        </p:nvSpPr>
        <p:spPr>
          <a:xfrm rot="817921">
            <a:off x="22965382" y="8997230"/>
            <a:ext cx="5239191" cy="80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Wiedza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47" name="Google Shape;147;p15"/>
          <p:cNvSpPr txBox="1"/>
          <p:nvPr/>
        </p:nvSpPr>
        <p:spPr>
          <a:xfrm rot="-412607">
            <a:off x="2476431" y="31789364"/>
            <a:ext cx="5239090" cy="800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000" dirty="0">
                <a:solidFill>
                  <a:srgbClr val="009CD4"/>
                </a:solidFill>
                <a:latin typeface="Mali Medium"/>
                <a:ea typeface="Mali Medium"/>
                <a:cs typeface="Mali Medium"/>
                <a:sym typeface="Mali Medium"/>
              </a:rPr>
              <a:t>Obrazy</a:t>
            </a:r>
            <a:endParaRPr sz="4000" dirty="0">
              <a:solidFill>
                <a:srgbClr val="009CD4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48" name="Google Shape;148;p15"/>
          <p:cNvSpPr txBox="1"/>
          <p:nvPr/>
        </p:nvSpPr>
        <p:spPr>
          <a:xfrm>
            <a:off x="23626775" y="10268300"/>
            <a:ext cx="129645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6000" dirty="0">
                <a:solidFill>
                  <a:srgbClr val="C00000"/>
                </a:solidFill>
                <a:latin typeface="Mali Medium"/>
                <a:ea typeface="Mali Medium"/>
                <a:cs typeface="Mali Medium"/>
                <a:sym typeface="Mali Medium"/>
              </a:rPr>
              <a:t>CZY MÓJ OZE  JEST DOSTĘPNY?</a:t>
            </a:r>
            <a:endParaRPr sz="6000" dirty="0">
              <a:solidFill>
                <a:srgbClr val="C00000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49" name="Google Shape;149;p15"/>
          <p:cNvSpPr txBox="1"/>
          <p:nvPr/>
        </p:nvSpPr>
        <p:spPr>
          <a:xfrm>
            <a:off x="23430300" y="11363600"/>
            <a:ext cx="125028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Jeśli Twój OZE ma być dostępny i do użytku dla każdego, zastanów się, czy</a:t>
            </a:r>
            <a:r>
              <a:rPr lang="pl-PL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ma …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24313589" y="12720761"/>
            <a:ext cx="12114325" cy="708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Zatytułowane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nagłówki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porządkujące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zawartość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OZE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Jasny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i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czytelny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projekt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graficzny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(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wybór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koloru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,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rozmiaru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czcionki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,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itd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.)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Uporządkowane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i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nazwane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tabelki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Formuły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matematyczne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używające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MathML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lub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Latex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Teksty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alternatywne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dla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obrazów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Podtytuły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i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transkrypcje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do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filmów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wideo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oraz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nagrań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Sensowny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opis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linku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(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zamiast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: “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kliknij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 err="1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tutaj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”)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23430300" y="20198334"/>
            <a:ext cx="125028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b="1" u="sng" dirty="0">
                <a:solidFill>
                  <a:srgbClr val="009CD4"/>
                </a:solidFill>
                <a:latin typeface="Comic Neue"/>
                <a:ea typeface="Comic Neue"/>
                <a:cs typeface="Comic Neue"/>
                <a:sym typeface="Comic Neue"/>
                <a:hlinkClick r:id="rId1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Narzędziownik dostępności OZE </a:t>
            </a:r>
            <a:r>
              <a:rPr lang="de" sz="3000" b="1" u="sng" dirty="0">
                <a:solidFill>
                  <a:srgbClr val="009CD4"/>
                </a:solidFill>
                <a:latin typeface="Comic Neue"/>
                <a:ea typeface="Comic Neue"/>
                <a:cs typeface="Comic Neue"/>
                <a:sym typeface="Comic Neue"/>
              </a:rPr>
              <a:t> </a:t>
            </a:r>
            <a:r>
              <a:rPr lang="de" sz="3000" b="1" dirty="0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zapewnia dodatkowe porady jak uczynić swój OZE dostępnym.</a:t>
            </a:r>
            <a:endParaRPr sz="3000" b="1" dirty="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</p:txBody>
      </p:sp>
      <p:pic>
        <p:nvPicPr>
          <p:cNvPr id="152" name="Google Shape;152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463478" y="12877227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539678" y="13944027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539678" y="15010827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539678" y="16077627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539678" y="17068227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539678" y="18135027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539678" y="19201827"/>
            <a:ext cx="518574" cy="45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34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7671856" y="20812880"/>
            <a:ext cx="518574" cy="4926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31809425" y="31774951"/>
            <a:ext cx="728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C00000"/>
                </a:solidFill>
                <a:latin typeface="Mali Medium" panose="020B0604020202020204" charset="-34"/>
                <a:cs typeface="Mali Medium" panose="020B0604020202020204" charset="-34"/>
              </a:rPr>
              <a:t>Tłumaczenie: </a:t>
            </a:r>
            <a:br>
              <a:rPr lang="pl-PL" sz="3200" dirty="0" smtClean="0">
                <a:solidFill>
                  <a:srgbClr val="C00000"/>
                </a:solidFill>
                <a:latin typeface="Mali Medium" panose="020B0604020202020204" charset="-34"/>
                <a:cs typeface="Mali Medium" panose="020B0604020202020204" charset="-34"/>
              </a:rPr>
            </a:br>
            <a:r>
              <a:rPr lang="pl-PL" sz="3200" dirty="0" smtClean="0">
                <a:solidFill>
                  <a:srgbClr val="C00000"/>
                </a:solidFill>
                <a:latin typeface="Mali Medium" panose="020B0604020202020204" charset="-34"/>
                <a:cs typeface="Mali Medium" panose="020B0604020202020204" charset="-34"/>
              </a:rPr>
              <a:t>Politechnika Wrocławska</a:t>
            </a:r>
            <a:endParaRPr lang="pl-PL" sz="3200" dirty="0">
              <a:solidFill>
                <a:srgbClr val="C00000"/>
              </a:solidFill>
              <a:latin typeface="Mali Medium" panose="020B0604020202020204" charset="-34"/>
              <a:cs typeface="Mali Medium" panose="020B060402020202020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329</Words>
  <Application>Microsoft Office PowerPoint</Application>
  <PresentationFormat>Niestandardowy</PresentationFormat>
  <Paragraphs>68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Mali</vt:lpstr>
      <vt:lpstr>Comic Neue</vt:lpstr>
      <vt:lpstr>Mali Medium</vt:lpstr>
      <vt:lpstr>Simple Light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AHC</cp:lastModifiedBy>
  <cp:revision>21</cp:revision>
  <dcterms:modified xsi:type="dcterms:W3CDTF">2024-02-23T12:06:21Z</dcterms:modified>
</cp:coreProperties>
</file>